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36" r:id="rId2"/>
    <p:sldId id="276" r:id="rId3"/>
    <p:sldId id="279" r:id="rId4"/>
    <p:sldId id="345" r:id="rId5"/>
    <p:sldId id="340" r:id="rId6"/>
    <p:sldId id="342" r:id="rId7"/>
    <p:sldId id="343" r:id="rId8"/>
    <p:sldId id="344" r:id="rId9"/>
    <p:sldId id="346" r:id="rId10"/>
    <p:sldId id="347" r:id="rId11"/>
    <p:sldId id="268" r:id="rId12"/>
    <p:sldId id="350" r:id="rId13"/>
    <p:sldId id="348" r:id="rId14"/>
    <p:sldId id="33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DFAEC"/>
    <a:srgbClr val="FDFAEB"/>
    <a:srgbClr val="006CB8"/>
    <a:srgbClr val="ED1C24"/>
    <a:srgbClr val="EE3338"/>
    <a:srgbClr val="0072B9"/>
    <a:srgbClr val="D83236"/>
    <a:srgbClr val="F68B1D"/>
    <a:srgbClr val="00AB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00" y="10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B6626-4231-4DD9-87C9-E84647F4F790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34D73-0A17-47E2-945B-9C5FB61C5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0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C86B3-DB16-4E81-9B1C-117A74753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FB5F6-4947-42C7-85D1-87F986B30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B55F6-6239-4207-A82E-537D8401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952F8-F96E-4DC9-B7C6-F02B7A45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A535E-9DA8-4BE4-9ED2-DE0A97D4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0D765-92CE-4502-9D50-C81CCCE0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C11375-4BF6-4F74-B834-4AF05D9D2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B0ED3-DF00-409D-9DE6-9469EAFB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EB722-8435-4D69-8D8D-1BFF2387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4557B-BF42-4B9D-9317-5C0191BDE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2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F05F4-1D2A-4C9C-A394-65C703D0F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A1079-2E7B-4ACD-A023-3CDB20AB3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9AC31-F07A-48FC-B228-5CFF2994A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48534-4FE6-43B8-B39C-2CB083C1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46578-757C-4D19-B53F-C7C40130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4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FD56-401F-454B-9367-EBE70728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D2F96-00BB-43AD-AF7E-FC7A3C7DE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93D43-4FEF-430F-AE3F-DEB138939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5E527-D269-43AF-A952-FE3A417D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0A628-18AC-45E9-A165-095902D5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0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EEBF-6DD3-4EA2-893C-D3A849EAA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B3210-7993-40B6-95CD-3F6085446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57688-5C4A-4220-A68F-3C331223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BED82-2845-4453-A938-8E73594D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B7641-EA46-490A-A9A7-D4B7F7AE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8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5A8E2-A7BF-4374-A21B-7D570CC8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C2FEC-85CF-4142-B532-0E312B8BD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0C1B2-8572-43ED-A1EF-7B22CC022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C4224-E31E-4DC3-8302-AB06DCF0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DC25E-3510-444C-A32E-9F4794D0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D2560-9DB9-46FE-BD12-0D4A36C88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8D31-44B8-4586-9D24-15809035B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E27E1-A8B8-41AE-8D53-E261AFA47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D0408-96E2-4D6C-A34D-2251CB125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B5D2C-F5F7-42AD-977A-062DCF9BB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46F845-41E5-4DD8-8AE9-769CD12D5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35E63C-0F18-410D-8F59-E7D63F97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ACB113-922E-4689-AAE6-E37BFD74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1FF874-185D-4E49-8D57-E905C25C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CD6E-381C-4269-9082-A6A19B216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89C23-7083-4C4C-A903-432CC8D1B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5B02F-FC0F-4499-A112-93D41FE9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FA0BC-5A0D-4FA0-9AA6-3DAE4EBB7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4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C25E1D-8DD8-40A6-B383-1AD2FE65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DFBBB-72E5-468E-ACFC-ED1FA174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F396F-C476-47B8-8BEB-8C1C9D67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6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41C4-379E-40EE-9BA8-6EB14DC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54057-6AA6-433B-B1FB-210226BFD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D66BE-B8CD-4A55-B822-327DCD366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40CA8-B21B-4756-B0E6-06208B32A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07D4C-41C0-4043-9D65-4174E8D5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C11E6-432D-4200-A9D2-83311BEC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360A4-04CE-4B91-A940-A0B59503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8D7269-BBA5-49A9-B709-8ECCD1790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FD460-14A2-4620-AC9C-3FEF475EA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714FE-9DEE-4F1C-9CB4-C6D3A920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79B26-341E-4FAC-A250-26CE381F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F2582-BFB8-4841-9683-156F4CA4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7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133DCF-F572-4E29-803E-EE030962B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97885-C79B-4A83-B889-C8277DA1F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ADE73-16B4-4BED-A288-5A06D7E10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1E26D13E-E5D4-4713-B2E2-B00F8876F654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BA571-7A46-43CD-B404-37E521363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E69AA-8CB8-4984-AC6D-E2F65F2D2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55DFD8D7-AE1A-4E2B-9424-7B4D3278CE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1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6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0.png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120.png"/><Relationship Id="rId3" Type="http://schemas.openxmlformats.org/officeDocument/2006/relationships/image" Target="../media/image28.png"/><Relationship Id="rId7" Type="http://schemas.openxmlformats.org/officeDocument/2006/relationships/image" Target="../media/image61.png"/><Relationship Id="rId12" Type="http://schemas.openxmlformats.org/officeDocument/2006/relationships/image" Target="../media/image112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100.png"/><Relationship Id="rId5" Type="http://schemas.openxmlformats.org/officeDocument/2006/relationships/image" Target="../media/image41.png"/><Relationship Id="rId10" Type="http://schemas.openxmlformats.org/officeDocument/2006/relationships/image" Target="../media/image22.png"/><Relationship Id="rId4" Type="http://schemas.openxmlformats.org/officeDocument/2006/relationships/image" Target="../media/image32.png"/><Relationship Id="rId9" Type="http://schemas.openxmlformats.org/officeDocument/2006/relationships/image" Target="../media/image80.png"/><Relationship Id="rId1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75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US" sz="4400" b="1" dirty="0"/>
              <a:t>LESSON 6.3b</a:t>
            </a:r>
          </a:p>
          <a:p>
            <a:pPr algn="ctr">
              <a:lnSpc>
                <a:spcPct val="250000"/>
              </a:lnSpc>
            </a:pPr>
            <a:r>
              <a:rPr lang="en-US" sz="2800" b="1" dirty="0"/>
              <a:t>Inverses of Logarithms</a:t>
            </a:r>
          </a:p>
        </p:txBody>
      </p:sp>
    </p:spTree>
    <p:extLst>
      <p:ext uri="{BB962C8B-B14F-4D97-AF65-F5344CB8AC3E}">
        <p14:creationId xmlns:p14="http://schemas.microsoft.com/office/powerpoint/2010/main" val="993717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>
            <a:extLst>
              <a:ext uri="{FF2B5EF4-FFF2-40B4-BE49-F238E27FC236}">
                <a16:creationId xmlns:a16="http://schemas.microsoft.com/office/drawing/2014/main" id="{6A365D69-DEC9-488A-AE08-ABBAB89C6113}"/>
              </a:ext>
            </a:extLst>
          </p:cNvPr>
          <p:cNvSpPr/>
          <p:nvPr/>
        </p:nvSpPr>
        <p:spPr>
          <a:xfrm>
            <a:off x="5427933" y="2527024"/>
            <a:ext cx="1057049" cy="120032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EE4CBF-FFDF-489D-8E58-33804322C390}"/>
              </a:ext>
            </a:extLst>
          </p:cNvPr>
          <p:cNvSpPr txBox="1"/>
          <p:nvPr/>
        </p:nvSpPr>
        <p:spPr>
          <a:xfrm>
            <a:off x="502920" y="662940"/>
            <a:ext cx="680085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Or if you see something in logarithmic form like this: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2892C6D-F5FB-4504-BB4A-98798C0A4B3D}"/>
                  </a:ext>
                </a:extLst>
              </p:cNvPr>
              <p:cNvSpPr txBox="1"/>
              <p:nvPr/>
            </p:nvSpPr>
            <p:spPr>
              <a:xfrm>
                <a:off x="3538537" y="2520322"/>
                <a:ext cx="283464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7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7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720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72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sz="7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72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7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2892C6D-F5FB-4504-BB4A-98798C0A4B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8537" y="2520322"/>
                <a:ext cx="2834640" cy="1200329"/>
              </a:xfrm>
              <a:prstGeom prst="rect">
                <a:avLst/>
              </a:prstGeom>
              <a:blipFill>
                <a:blip r:embed="rId2"/>
                <a:stretch>
                  <a:fillRect r="-4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D0FDFA6-B39C-48B5-A322-9915CFB9C6ED}"/>
              </a:ext>
            </a:extLst>
          </p:cNvPr>
          <p:cNvSpPr txBox="1"/>
          <p:nvPr/>
        </p:nvSpPr>
        <p:spPr>
          <a:xfrm>
            <a:off x="4800598" y="1538197"/>
            <a:ext cx="3074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Log of an exponential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8CDBB6-192F-4D5E-9A3B-146EF15AD549}"/>
              </a:ext>
            </a:extLst>
          </p:cNvPr>
          <p:cNvSpPr txBox="1"/>
          <p:nvPr/>
        </p:nvSpPr>
        <p:spPr>
          <a:xfrm>
            <a:off x="3635330" y="4373212"/>
            <a:ext cx="3882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Both having the same base…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ADC1F71-1113-4008-BA0A-69BC7987FBA9}"/>
              </a:ext>
            </a:extLst>
          </p:cNvPr>
          <p:cNvCxnSpPr/>
          <p:nvPr/>
        </p:nvCxnSpPr>
        <p:spPr>
          <a:xfrm flipH="1" flipV="1">
            <a:off x="4966335" y="3726372"/>
            <a:ext cx="308610" cy="697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57123A4-2830-45C7-AC15-65B669396654}"/>
              </a:ext>
            </a:extLst>
          </p:cNvPr>
          <p:cNvCxnSpPr>
            <a:cxnSpLocks/>
          </p:cNvCxnSpPr>
          <p:nvPr/>
        </p:nvCxnSpPr>
        <p:spPr>
          <a:xfrm flipV="1">
            <a:off x="5386750" y="3480628"/>
            <a:ext cx="189775" cy="948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D4A6E22-AF01-45FD-AC2E-2EFA283280A1}"/>
              </a:ext>
            </a:extLst>
          </p:cNvPr>
          <p:cNvCxnSpPr>
            <a:cxnSpLocks/>
          </p:cNvCxnSpPr>
          <p:nvPr/>
        </p:nvCxnSpPr>
        <p:spPr>
          <a:xfrm flipH="1">
            <a:off x="6229350" y="2015327"/>
            <a:ext cx="255633" cy="485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0FE5B08-5AAB-495B-A168-32B451EC9145}"/>
                  </a:ext>
                </a:extLst>
              </p:cNvPr>
              <p:cNvSpPr txBox="1"/>
              <p:nvPr/>
            </p:nvSpPr>
            <p:spPr>
              <a:xfrm>
                <a:off x="502920" y="5292090"/>
                <a:ext cx="8241030" cy="1143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/>
                  <a:t>The answer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b="0" dirty="0"/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Why? 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0FE5B08-5AAB-495B-A168-32B451EC91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" y="5292090"/>
                <a:ext cx="8241030" cy="1143070"/>
              </a:xfrm>
              <a:prstGeom prst="rect">
                <a:avLst/>
              </a:prstGeom>
              <a:blipFill>
                <a:blip r:embed="rId3"/>
                <a:stretch>
                  <a:fillRect l="-1184" b="-111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D40D8F3-6011-4AB0-9866-2948F7A0B13B}"/>
                  </a:ext>
                </a:extLst>
              </p:cNvPr>
              <p:cNvSpPr txBox="1"/>
              <p:nvPr/>
            </p:nvSpPr>
            <p:spPr>
              <a:xfrm>
                <a:off x="8492490" y="3599479"/>
                <a:ext cx="1931670" cy="1247777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/>
                  <a:t>Example: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D40D8F3-6011-4AB0-9866-2948F7A0B1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2490" y="3599479"/>
                <a:ext cx="1931670" cy="1247777"/>
              </a:xfrm>
              <a:prstGeom prst="rect">
                <a:avLst/>
              </a:prstGeom>
              <a:blipFill>
                <a:blip r:embed="rId4"/>
                <a:stretch>
                  <a:fillRect l="-4389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3A369CE-0E93-4A71-A1D9-F405253AEA2B}"/>
                  </a:ext>
                </a:extLst>
              </p:cNvPr>
              <p:cNvSpPr/>
              <p:nvPr/>
            </p:nvSpPr>
            <p:spPr>
              <a:xfrm>
                <a:off x="9756056" y="4280952"/>
                <a:ext cx="4235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3A369CE-0E93-4A71-A1D9-F405253AEA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6056" y="4280952"/>
                <a:ext cx="423514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>
            <a:extLst>
              <a:ext uri="{FF2B5EF4-FFF2-40B4-BE49-F238E27FC236}">
                <a16:creationId xmlns:a16="http://schemas.microsoft.com/office/drawing/2014/main" id="{FD2E3269-C6F3-4937-B9AE-7EB3A9198296}"/>
              </a:ext>
            </a:extLst>
          </p:cNvPr>
          <p:cNvSpPr/>
          <p:nvPr/>
        </p:nvSpPr>
        <p:spPr>
          <a:xfrm>
            <a:off x="9142941" y="4331970"/>
            <a:ext cx="251460" cy="3596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B468F51-38E4-409C-B13B-DFD37C025D7F}"/>
              </a:ext>
            </a:extLst>
          </p:cNvPr>
          <p:cNvSpPr/>
          <p:nvPr/>
        </p:nvSpPr>
        <p:spPr>
          <a:xfrm>
            <a:off x="8970519" y="4456499"/>
            <a:ext cx="172422" cy="2350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27A9A39-477A-4AB4-827E-C851D7595BE2}"/>
                  </a:ext>
                </a:extLst>
              </p:cNvPr>
              <p:cNvSpPr/>
              <p:nvPr/>
            </p:nvSpPr>
            <p:spPr>
              <a:xfrm>
                <a:off x="1505162" y="5951901"/>
                <a:ext cx="5775748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Because this is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/>
                  <a:t> from the prior slide. 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27A9A39-477A-4AB4-827E-C851D7595B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5162" y="5951901"/>
                <a:ext cx="5775748" cy="509178"/>
              </a:xfrm>
              <a:prstGeom prst="rect">
                <a:avLst/>
              </a:prstGeom>
              <a:blipFill>
                <a:blip r:embed="rId6"/>
                <a:stretch>
                  <a:fillRect l="-1690" t="-3571" r="-634" b="-22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139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/>
      <p:bldP spid="5" grpId="0"/>
      <p:bldP spid="16" grpId="0" animBg="1"/>
      <p:bldP spid="18" grpId="0" animBg="1"/>
      <p:bldP spid="19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25264" y="236676"/>
            <a:ext cx="45950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Simplify (a) 10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log 4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and (b) log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5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25</a:t>
            </a:r>
            <a:r>
              <a:rPr lang="en-US" sz="2000" i="1" baseline="30000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41822" y="1355432"/>
                <a:ext cx="222720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/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a.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10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log 4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4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22" y="1355432"/>
                <a:ext cx="2227205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2740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41822" y="1906803"/>
                <a:ext cx="28903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/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b.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5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25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5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(5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)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x</a:t>
                </a: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22" y="1906803"/>
                <a:ext cx="2890336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2110"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217138" y="1355432"/>
                <a:ext cx="141440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b</a:t>
                </a:r>
                <a:r>
                  <a:rPr lang="en-US" sz="2000" baseline="30000" dirty="0" err="1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1600" i="1" baseline="10000" dirty="0" err="1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b</a:t>
                </a:r>
                <a:r>
                  <a:rPr lang="en-US" sz="2000" i="1" baseline="30000" dirty="0" err="1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ED1C24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b="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x</a:t>
                </a:r>
                <a:endParaRPr lang="en-US" sz="2000" i="1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7138" y="1355432"/>
                <a:ext cx="1414405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4741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580057" y="2474188"/>
                <a:ext cx="146793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5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5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x</a:t>
                </a: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0057" y="2474188"/>
                <a:ext cx="1467937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580056" y="3033566"/>
                <a:ext cx="98897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endParaRPr lang="en-US" sz="20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0056" y="3033566"/>
                <a:ext cx="988971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4217138" y="1906803"/>
            <a:ext cx="4331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Express 25 as a power with base 5.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4217138" y="2474188"/>
            <a:ext cx="3357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Power of a Power Property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217138" y="3033566"/>
                <a:ext cx="141440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2000" i="1" baseline="-25000" dirty="0" err="1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b</a:t>
                </a:r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 err="1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b</a:t>
                </a:r>
                <a:r>
                  <a:rPr lang="en-US" sz="2000" i="1" baseline="30000" dirty="0" err="1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ED1C24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7138" y="3033566"/>
                <a:ext cx="1414405" cy="400110"/>
              </a:xfrm>
              <a:prstGeom prst="rect">
                <a:avLst/>
              </a:prstGeom>
              <a:blipFill rotWithShape="1">
                <a:blip r:embed="rId7"/>
                <a:stretch>
                  <a:fillRect l="-4741" t="-6154" r="-1293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41822" y="796054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1653540" y="1906803"/>
            <a:ext cx="1394454" cy="4782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8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62" grpId="0"/>
      <p:bldP spid="69" grpId="0"/>
      <p:bldP spid="70" grpId="0"/>
      <p:bldP spid="71" grpId="0"/>
      <p:bldP spid="72" grpId="0"/>
      <p:bldP spid="73" grpId="0"/>
      <p:bldP spid="3" grpId="0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87D81CC-E726-4E19-9FC8-83AE7C41869E}"/>
                  </a:ext>
                </a:extLst>
              </p:cNvPr>
              <p:cNvSpPr txBox="1"/>
              <p:nvPr/>
            </p:nvSpPr>
            <p:spPr>
              <a:xfrm>
                <a:off x="502920" y="605790"/>
                <a:ext cx="9063990" cy="4097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How do you find the inverse of a logarithmic or exponential function?</a:t>
                </a:r>
              </a:p>
              <a:p>
                <a:endParaRPr lang="en-US" sz="2400" dirty="0"/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Follow the normal process:</a:t>
                </a:r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2400" dirty="0"/>
                  <a:t>Rewrite as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b="0" dirty="0"/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2400" dirty="0"/>
                  <a:t>Swap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sz="2400" dirty="0"/>
              </a:p>
              <a:p>
                <a:pPr marL="457200" indent="-4572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2400" dirty="0"/>
                  <a:t>Solve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sz="2400" dirty="0"/>
              </a:p>
              <a:p>
                <a:pPr marL="914400" lvl="1" indent="-4572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If in exponent form, convert to logarithmic form</a:t>
                </a:r>
              </a:p>
              <a:p>
                <a:pPr marL="914400" lvl="1" indent="-4572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If in log form, convert to exponential form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87D81CC-E726-4E19-9FC8-83AE7C4186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" y="605790"/>
                <a:ext cx="9063990" cy="4097725"/>
              </a:xfrm>
              <a:prstGeom prst="rect">
                <a:avLst/>
              </a:prstGeom>
              <a:blipFill>
                <a:blip r:embed="rId2"/>
                <a:stretch>
                  <a:fillRect l="-1077" t="-1189" b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740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261656" y="66280"/>
            <a:ext cx="4058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Find the inverse of each function.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261656" y="516864"/>
                <a:ext cx="152121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/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a.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6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x</a:t>
                </a: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56" y="516864"/>
                <a:ext cx="1521211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4418"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261656" y="1997587"/>
                <a:ext cx="336930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/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b.               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ln(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3)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56" y="1997587"/>
                <a:ext cx="3369303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1989"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497184" y="2672771"/>
                <a:ext cx="146793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e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</a:t>
                </a:r>
                <a:endParaRPr lang="en-US" sz="20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7184" y="2672771"/>
                <a:ext cx="1467937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4583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057509" y="3383966"/>
                <a:ext cx="497386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The inverse of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ln(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3) is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e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3.</a:t>
                </a:r>
                <a:endParaRPr lang="en-US" sz="20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509" y="3383966"/>
                <a:ext cx="4973865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1225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4201717" y="2015774"/>
            <a:ext cx="2793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Write original function.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4196815" y="2370764"/>
            <a:ext cx="1895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Switch </a:t>
            </a:r>
            <a:r>
              <a:rPr lang="en-US" sz="2000" i="1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000" i="1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5053397" y="509283"/>
                <a:ext cx="208206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/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b.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ln(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3)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3397" y="509283"/>
                <a:ext cx="2082062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3216"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261656" y="1571909"/>
                <a:ext cx="859536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/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a.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From the definition of logarithm, the inverse of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6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is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6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.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656" y="1571909"/>
                <a:ext cx="8595360" cy="400110"/>
              </a:xfrm>
              <a:prstGeom prst="rect">
                <a:avLst/>
              </a:prstGeom>
              <a:blipFill rotWithShape="1">
                <a:blip r:embed="rId7"/>
                <a:stretch>
                  <a:fillRect l="-780"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611217" y="2330717"/>
                <a:ext cx="172851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/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ln(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3)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1217" y="2330717"/>
                <a:ext cx="1728515" cy="400110"/>
              </a:xfrm>
              <a:prstGeom prst="rect">
                <a:avLst/>
              </a:prstGeom>
              <a:blipFill rotWithShape="1">
                <a:blip r:embed="rId8"/>
                <a:stretch>
                  <a:fillRect l="-3521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extBox 76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4196815" y="2709145"/>
            <a:ext cx="3164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Write in exponential form.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032714" y="3039304"/>
                <a:ext cx="1467937" cy="363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e</a:t>
                </a:r>
                <a:r>
                  <a:rPr lang="en-US" sz="2000" i="1" baseline="30000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</a:t>
                </a:r>
                <a:endParaRPr lang="en-US" sz="2000" i="1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714" y="3039304"/>
                <a:ext cx="1467937" cy="363736"/>
              </a:xfrm>
              <a:prstGeom prst="rect">
                <a:avLst/>
              </a:prstGeom>
              <a:blipFill rotWithShape="1">
                <a:blip r:embed="rId9"/>
                <a:stretch>
                  <a:fillRect l="-4149" t="-6780" b="-42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4196815" y="3065191"/>
            <a:ext cx="3164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Subtract 3 from each side.</a:t>
            </a:r>
          </a:p>
        </p:txBody>
      </p:sp>
      <p:sp>
        <p:nvSpPr>
          <p:cNvPr id="80" name="Isosceles Triangle 79"/>
          <p:cNvSpPr/>
          <p:nvPr/>
        </p:nvSpPr>
        <p:spPr>
          <a:xfrm rot="5400000">
            <a:off x="498304" y="3446861"/>
            <a:ext cx="457200" cy="274320"/>
          </a:xfrm>
          <a:prstGeom prst="triangle">
            <a:avLst/>
          </a:prstGeom>
          <a:solidFill>
            <a:srgbClr val="D83236"/>
          </a:solidFill>
          <a:ln>
            <a:noFill/>
          </a:ln>
          <a:effectLst>
            <a:outerShdw blurRad="762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 b="1" dirty="0">
              <a:latin typeface="Arial" panose="020B0604020202020204" pitchFamily="34" charset="0"/>
            </a:endParaRPr>
          </a:p>
        </p:txBody>
      </p:sp>
      <p:pic>
        <p:nvPicPr>
          <p:cNvPr id="81" name="Picture 80" descr="D:\pradeep\algebra\ch_07\07\alg1_ch07_PNGs\0706_Yellow box_Page394.pn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300" y="3910004"/>
            <a:ext cx="9663790" cy="2922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TextBox 3"/>
          <p:cNvSpPr txBox="1"/>
          <p:nvPr/>
        </p:nvSpPr>
        <p:spPr>
          <a:xfrm>
            <a:off x="440881" y="4028284"/>
            <a:ext cx="10742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59145" y="4425829"/>
                <a:ext cx="288058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/>
                <a:r>
                  <a:rPr lang="da-DK" sz="2000" b="1" dirty="0">
                    <a:latin typeface="Arial" pitchFamily="34" charset="0"/>
                    <a:cs typeface="Arial" pitchFamily="34" charset="0"/>
                  </a:rPr>
                  <a:t>a.  </a:t>
                </a:r>
                <a:r>
                  <a:rPr lang="da-DK" sz="2000" i="1" dirty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da-DK" sz="2000" dirty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da-DK" sz="2000" i="1" dirty="0"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da-DK" sz="2000" dirty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da-DK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da-DK" sz="2000" dirty="0">
                    <a:latin typeface="Arial" pitchFamily="34" charset="0"/>
                    <a:cs typeface="Arial" pitchFamily="34" charset="0"/>
                  </a:rPr>
                  <a:t>)) </a:t>
                </a:r>
                <a14:m>
                  <m:oMath xmlns:m="http://schemas.openxmlformats.org/officeDocument/2006/math">
                    <m:r>
                      <a:rPr lang="da-DK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da-DK" sz="2000" dirty="0">
                    <a:latin typeface="Arial" pitchFamily="34" charset="0"/>
                    <a:cs typeface="Arial" pitchFamily="34" charset="0"/>
                  </a:rPr>
                  <a:t> 6</a:t>
                </a:r>
                <a:r>
                  <a:rPr lang="da-DK" sz="2000" baseline="30000" dirty="0"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da-DK" sz="1600" baseline="10000" dirty="0">
                    <a:latin typeface="Arial" pitchFamily="34" charset="0"/>
                    <a:cs typeface="Arial" pitchFamily="34" charset="0"/>
                  </a:rPr>
                  <a:t>6</a:t>
                </a:r>
                <a:r>
                  <a:rPr lang="da-DK" sz="2000" baseline="30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da-DK" sz="2000" i="1" baseline="30000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da-DK" sz="20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a-DK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da-DK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da-DK" sz="2000" i="1" dirty="0">
                    <a:latin typeface="Arial" pitchFamily="34" charset="0"/>
                    <a:cs typeface="Arial" pitchFamily="34" charset="0"/>
                  </a:rPr>
                  <a:t>x  </a:t>
                </a:r>
                <a:endParaRPr lang="en-US" sz="3200" dirty="0">
                  <a:solidFill>
                    <a:srgbClr val="EC1C25"/>
                  </a:solidFill>
                  <a:latin typeface="Zapf Dingbats ITC TT" pitchFamily="2" charset="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5" y="4425829"/>
                <a:ext cx="2880587" cy="400110"/>
              </a:xfrm>
              <a:prstGeom prst="rect">
                <a:avLst/>
              </a:prstGeom>
              <a:blipFill rotWithShape="1">
                <a:blip r:embed="rId11"/>
                <a:stretch>
                  <a:fillRect l="-2114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750012" y="4857184"/>
                <a:ext cx="288094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74320" indent="-274320"/>
                <a:r>
                  <a:rPr lang="da-DK" sz="2000" i="1" dirty="0">
                    <a:latin typeface="Arial" pitchFamily="34" charset="0"/>
                    <a:cs typeface="Arial" pitchFamily="34" charset="0"/>
                  </a:rPr>
                  <a:t>g</a:t>
                </a:r>
                <a:r>
                  <a:rPr lang="da-DK" sz="2000" dirty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da-DK" sz="2000" i="1" dirty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da-DK" sz="2000" dirty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da-DK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da-DK" sz="2000" dirty="0">
                    <a:latin typeface="Arial" pitchFamily="34" charset="0"/>
                    <a:cs typeface="Arial" pitchFamily="34" charset="0"/>
                  </a:rPr>
                  <a:t>)) </a:t>
                </a:r>
                <a14:m>
                  <m:oMath xmlns:m="http://schemas.openxmlformats.org/officeDocument/2006/math">
                    <m:r>
                      <a:rPr lang="da-DK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da-DK" sz="2000" dirty="0">
                    <a:latin typeface="Arial" pitchFamily="34" charset="0"/>
                    <a:cs typeface="Arial" pitchFamily="34" charset="0"/>
                  </a:rPr>
                  <a:t> log</a:t>
                </a:r>
                <a:r>
                  <a:rPr lang="da-DK" sz="2000" baseline="-25000" dirty="0">
                    <a:latin typeface="Arial" pitchFamily="34" charset="0"/>
                    <a:cs typeface="Arial" pitchFamily="34" charset="0"/>
                  </a:rPr>
                  <a:t>6</a:t>
                </a:r>
                <a:r>
                  <a:rPr lang="da-DK" sz="2000" dirty="0">
                    <a:latin typeface="Arial" pitchFamily="34" charset="0"/>
                    <a:cs typeface="Arial" pitchFamily="34" charset="0"/>
                  </a:rPr>
                  <a:t> 6</a:t>
                </a:r>
                <a:r>
                  <a:rPr lang="da-DK" sz="2000" i="1" baseline="30000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da-DK" sz="20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a-DK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da-DK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da-DK" sz="2000" i="1" dirty="0">
                    <a:latin typeface="Arial" pitchFamily="34" charset="0"/>
                    <a:cs typeface="Arial" pitchFamily="34" charset="0"/>
                  </a:rPr>
                  <a:t>x  </a:t>
                </a:r>
                <a:endParaRPr lang="en-US" sz="3200" dirty="0">
                  <a:solidFill>
                    <a:srgbClr val="EC1C25"/>
                  </a:solidFill>
                  <a:latin typeface="Zapf Dingbats ITC TT" pitchFamily="2" charset="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012" y="4857184"/>
                <a:ext cx="2880947" cy="400110"/>
              </a:xfrm>
              <a:prstGeom prst="rect">
                <a:avLst/>
              </a:prstGeom>
              <a:blipFill rotWithShape="1">
                <a:blip r:embed="rId12"/>
                <a:stretch>
                  <a:fillRect l="-2114" t="-6154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extBox 84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4223661" y="4425829"/>
            <a:ext cx="547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/>
            <a:r>
              <a:rPr lang="en-US" sz="2000" b="1" dirty="0">
                <a:latin typeface="Arial" pitchFamily="34" charset="0"/>
                <a:cs typeface="Arial" pitchFamily="34" charset="0"/>
              </a:rPr>
              <a:t>b. </a:t>
            </a:r>
            <a:endParaRPr lang="en-US" sz="2000" i="1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800825" y="5645524"/>
                <a:ext cx="4206240" cy="8240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3000"/>
                  </a:lnSpc>
                </a:pP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The graphs appear to be reflections</a:t>
                </a:r>
              </a:p>
              <a:p>
                <a:pPr>
                  <a:lnSpc>
                    <a:spcPts val="3000"/>
                  </a:lnSpc>
                </a:pP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of each other in the line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. </a:t>
                </a:r>
                <a:endParaRPr lang="en-US" sz="3200" dirty="0">
                  <a:solidFill>
                    <a:srgbClr val="EC1C25"/>
                  </a:solidFill>
                  <a:latin typeface="Zapf Dingbats ITC TT" pitchFamily="2" charset="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825" y="5645524"/>
                <a:ext cx="4206240" cy="824072"/>
              </a:xfrm>
              <a:prstGeom prst="rect">
                <a:avLst/>
              </a:prstGeom>
              <a:blipFill rotWithShape="1">
                <a:blip r:embed="rId13"/>
                <a:stretch>
                  <a:fillRect l="-1594" r="-1304" b="-12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9" name="Picture 5" descr="D:\meenu\batch4\algebra\06\Ch 06\HSAlg2_t_0603_002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83" y="4004600"/>
            <a:ext cx="2476589" cy="178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1656" y="1044386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883487" y="4198251"/>
            <a:ext cx="5663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✓</a:t>
            </a:r>
            <a:endParaRPr lang="en-US" sz="3200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99932" y="4613841"/>
            <a:ext cx="5663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✓</a:t>
            </a:r>
            <a:endParaRPr lang="en-US" sz="3200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356942" y="5818950"/>
            <a:ext cx="5663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✓</a:t>
            </a:r>
            <a:endParaRPr lang="en-US" sz="3200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18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69" grpId="0"/>
      <p:bldP spid="70" grpId="0"/>
      <p:bldP spid="71" grpId="0"/>
      <p:bldP spid="72" grpId="0"/>
      <p:bldP spid="75" grpId="0"/>
      <p:bldP spid="76" grpId="0"/>
      <p:bldP spid="77" grpId="0"/>
      <p:bldP spid="78" grpId="0"/>
      <p:bldP spid="79" grpId="0"/>
      <p:bldP spid="80" grpId="0" animBg="1"/>
      <p:bldP spid="82" grpId="0"/>
      <p:bldP spid="83" grpId="0"/>
      <p:bldP spid="84" grpId="0"/>
      <p:bldP spid="85" grpId="0"/>
      <p:bldP spid="86" grpId="0"/>
      <p:bldP spid="3" grpId="0"/>
      <p:bldP spid="25" grpId="0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723B0-2FBE-40BF-AB01-5454010B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C978C2-0B8D-42AC-A984-F09BBFD51437}"/>
              </a:ext>
            </a:extLst>
          </p:cNvPr>
          <p:cNvSpPr txBox="1"/>
          <p:nvPr/>
        </p:nvSpPr>
        <p:spPr>
          <a:xfrm>
            <a:off x="957714" y="1963554"/>
            <a:ext cx="8268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Pg</a:t>
            </a:r>
            <a:r>
              <a:rPr lang="en-US" sz="2800" dirty="0"/>
              <a:t> 315, #35-54</a:t>
            </a:r>
          </a:p>
        </p:txBody>
      </p:sp>
    </p:spTree>
    <p:extLst>
      <p:ext uri="{BB962C8B-B14F-4D97-AF65-F5344CB8AC3E}">
        <p14:creationId xmlns:p14="http://schemas.microsoft.com/office/powerpoint/2010/main" val="112045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805514" y="249054"/>
            <a:ext cx="10807366" cy="3636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400" b="1" dirty="0"/>
              <a:t>Today you will: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Use inverse properties of logarithmic and exponential functions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Graph logarithmic functions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Practice using English to describe math processes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116788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9A40F48-6CB9-4C9F-97DF-9AA45F0ECB37}"/>
                  </a:ext>
                </a:extLst>
              </p:cNvPr>
              <p:cNvSpPr txBox="1"/>
              <p:nvPr/>
            </p:nvSpPr>
            <p:spPr>
              <a:xfrm>
                <a:off x="954104" y="294774"/>
                <a:ext cx="9577137" cy="3719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50000"/>
                  </a:lnSpc>
                </a:pPr>
                <a:r>
                  <a:rPr lang="en-US" sz="2400" b="1" dirty="0"/>
                  <a:t>Core Vocabulary: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Logarithm base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dirty="0"/>
                  <a:t>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/>
                  <a:t>, p. 310</a:t>
                </a:r>
              </a:p>
              <a:p>
                <a:endParaRPr lang="en-US" sz="2400" dirty="0"/>
              </a:p>
              <a:p>
                <a:r>
                  <a:rPr lang="en-US" sz="2400" b="1" dirty="0"/>
                  <a:t>Previous</a:t>
                </a:r>
                <a:r>
                  <a:rPr lang="en-US" sz="2400" dirty="0"/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Inverse functions</a:t>
                </a:r>
              </a:p>
              <a:p>
                <a:endParaRPr lang="en-US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lnSpc>
                    <a:spcPct val="250000"/>
                  </a:lnSpc>
                </a:pPr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9A40F48-6CB9-4C9F-97DF-9AA45F0ECB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4104" y="294774"/>
                <a:ext cx="9577137" cy="3719608"/>
              </a:xfrm>
              <a:prstGeom prst="rect">
                <a:avLst/>
              </a:prstGeom>
              <a:blipFill>
                <a:blip r:embed="rId2"/>
                <a:stretch>
                  <a:fillRect l="-10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0798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55861BF-DEF7-4F6D-893F-782B140D2C06}"/>
              </a:ext>
            </a:extLst>
          </p:cNvPr>
          <p:cNvSpPr txBox="1"/>
          <p:nvPr/>
        </p:nvSpPr>
        <p:spPr>
          <a:xfrm>
            <a:off x="582930" y="662940"/>
            <a:ext cx="10504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First, a few items of important review we will need for today…</a:t>
            </a:r>
          </a:p>
        </p:txBody>
      </p:sp>
    </p:spTree>
    <p:extLst>
      <p:ext uri="{BB962C8B-B14F-4D97-AF65-F5344CB8AC3E}">
        <p14:creationId xmlns:p14="http://schemas.microsoft.com/office/powerpoint/2010/main" val="2871047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DACBBE1-C23E-423C-A81A-DBF79F2B3CAC}"/>
              </a:ext>
            </a:extLst>
          </p:cNvPr>
          <p:cNvSpPr/>
          <p:nvPr/>
        </p:nvSpPr>
        <p:spPr>
          <a:xfrm>
            <a:off x="6983730" y="2472639"/>
            <a:ext cx="891540" cy="210629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F447542-EEFA-4AAF-BE19-1F93C1EDF9B0}"/>
                  </a:ext>
                </a:extLst>
              </p:cNvPr>
              <p:cNvSpPr txBox="1"/>
              <p:nvPr/>
            </p:nvSpPr>
            <p:spPr>
              <a:xfrm>
                <a:off x="2452035" y="2472639"/>
                <a:ext cx="6678559" cy="21236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3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3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3800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13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38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3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13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F447542-EEFA-4AAF-BE19-1F93C1EDF9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035" y="2472639"/>
                <a:ext cx="6678559" cy="21236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32C3AAE-3DF9-42A1-B670-E482BB596868}"/>
              </a:ext>
            </a:extLst>
          </p:cNvPr>
          <p:cNvCxnSpPr>
            <a:cxnSpLocks/>
          </p:cNvCxnSpPr>
          <p:nvPr/>
        </p:nvCxnSpPr>
        <p:spPr>
          <a:xfrm flipH="1" flipV="1">
            <a:off x="7534072" y="4226668"/>
            <a:ext cx="457201" cy="875490"/>
          </a:xfrm>
          <a:prstGeom prst="straightConnector1">
            <a:avLst/>
          </a:prstGeom>
          <a:ln w="53975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1D86F35-49FC-4B81-BDF0-50A0D821A52C}"/>
              </a:ext>
            </a:extLst>
          </p:cNvPr>
          <p:cNvSpPr txBox="1"/>
          <p:nvPr/>
        </p:nvSpPr>
        <p:spPr>
          <a:xfrm>
            <a:off x="7642459" y="5039596"/>
            <a:ext cx="941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Base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12256B-CC65-4F52-809A-58E394D210CA}"/>
              </a:ext>
            </a:extLst>
          </p:cNvPr>
          <p:cNvSpPr txBox="1"/>
          <p:nvPr/>
        </p:nvSpPr>
        <p:spPr>
          <a:xfrm>
            <a:off x="445770" y="703465"/>
            <a:ext cx="11483340" cy="76944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/>
              <a:t>Where is the “base” in an Exponential Function?</a:t>
            </a:r>
          </a:p>
        </p:txBody>
      </p:sp>
    </p:spTree>
    <p:extLst>
      <p:ext uri="{BB962C8B-B14F-4D97-AF65-F5344CB8AC3E}">
        <p14:creationId xmlns:p14="http://schemas.microsoft.com/office/powerpoint/2010/main" val="220349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>
            <a:extLst>
              <a:ext uri="{FF2B5EF4-FFF2-40B4-BE49-F238E27FC236}">
                <a16:creationId xmlns:a16="http://schemas.microsoft.com/office/drawing/2014/main" id="{D964B3E9-0958-49BB-A914-34D73B704272}"/>
              </a:ext>
            </a:extLst>
          </p:cNvPr>
          <p:cNvSpPr/>
          <p:nvPr/>
        </p:nvSpPr>
        <p:spPr>
          <a:xfrm>
            <a:off x="4972505" y="3533388"/>
            <a:ext cx="839891" cy="116810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F447542-EEFA-4AAF-BE19-1F93C1EDF9B0}"/>
                  </a:ext>
                </a:extLst>
              </p:cNvPr>
              <p:cNvSpPr txBox="1"/>
              <p:nvPr/>
            </p:nvSpPr>
            <p:spPr>
              <a:xfrm>
                <a:off x="2452035" y="2472639"/>
                <a:ext cx="8263929" cy="21236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3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3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38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3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13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a:rPr lang="en-US" sz="13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3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3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F447542-EEFA-4AAF-BE19-1F93C1EDF9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035" y="2472639"/>
                <a:ext cx="8263929" cy="21236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32C3AAE-3DF9-42A1-B670-E482BB596868}"/>
              </a:ext>
            </a:extLst>
          </p:cNvPr>
          <p:cNvCxnSpPr>
            <a:cxnSpLocks/>
          </p:cNvCxnSpPr>
          <p:nvPr/>
        </p:nvCxnSpPr>
        <p:spPr>
          <a:xfrm flipH="1">
            <a:off x="5692140" y="2472639"/>
            <a:ext cx="651510" cy="956361"/>
          </a:xfrm>
          <a:prstGeom prst="straightConnector1">
            <a:avLst/>
          </a:prstGeom>
          <a:ln w="53975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912256B-CC65-4F52-809A-58E394D210CA}"/>
              </a:ext>
            </a:extLst>
          </p:cNvPr>
          <p:cNvSpPr txBox="1"/>
          <p:nvPr/>
        </p:nvSpPr>
        <p:spPr>
          <a:xfrm>
            <a:off x="445770" y="703465"/>
            <a:ext cx="8103870" cy="76944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/>
              <a:t>Where is the base in a Logarithm?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07D055-0662-46BB-ACD9-5B0BCFA97BCE}"/>
              </a:ext>
            </a:extLst>
          </p:cNvPr>
          <p:cNvSpPr txBox="1"/>
          <p:nvPr/>
        </p:nvSpPr>
        <p:spPr>
          <a:xfrm>
            <a:off x="569214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3D4884-F5C3-4105-8003-26C4FE01CC33}"/>
              </a:ext>
            </a:extLst>
          </p:cNvPr>
          <p:cNvSpPr txBox="1"/>
          <p:nvPr/>
        </p:nvSpPr>
        <p:spPr>
          <a:xfrm>
            <a:off x="6017895" y="1949419"/>
            <a:ext cx="941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Base</a:t>
            </a:r>
          </a:p>
        </p:txBody>
      </p:sp>
    </p:spTree>
    <p:extLst>
      <p:ext uri="{BB962C8B-B14F-4D97-AF65-F5344CB8AC3E}">
        <p14:creationId xmlns:p14="http://schemas.microsoft.com/office/powerpoint/2010/main" val="221476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4030AF5-CA60-4561-9B62-9E74A77C9074}"/>
                  </a:ext>
                </a:extLst>
              </p:cNvPr>
              <p:cNvSpPr txBox="1"/>
              <p:nvPr/>
            </p:nvSpPr>
            <p:spPr>
              <a:xfrm>
                <a:off x="609600" y="133963"/>
                <a:ext cx="10972800" cy="65900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b="1" dirty="0"/>
                  <a:t>What does it mean that one function is the inverse of another?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They are “opposites”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They “undo” each other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Their graphs are reflections around the line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b="0" dirty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If you plug one into the other and simplify, you end up with just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dirty="0"/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Example: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=4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US" sz="2400" dirty="0"/>
              </a:p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ad>
                                <m:radPr>
                                  <m:degHide m:val="on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=4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b="0" dirty="0"/>
              </a:p>
              <a:p>
                <a:pPr lvl="1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4030AF5-CA60-4561-9B62-9E74A77C9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33963"/>
                <a:ext cx="10972800" cy="6590074"/>
              </a:xfrm>
              <a:prstGeom prst="rect">
                <a:avLst/>
              </a:prstGeom>
              <a:blipFill>
                <a:blip r:embed="rId2"/>
                <a:stretch>
                  <a:fillRect l="-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77271E7D-84CA-4FB9-B281-0E877F5084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6649" y="3048882"/>
            <a:ext cx="3534191" cy="352854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E4C9FCF-D6D2-418E-A82D-A046D64AC9E0}"/>
                  </a:ext>
                </a:extLst>
              </p:cNvPr>
              <p:cNvSpPr txBox="1"/>
              <p:nvPr/>
            </p:nvSpPr>
            <p:spPr>
              <a:xfrm>
                <a:off x="7966710" y="3444002"/>
                <a:ext cx="6972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E4C9FCF-D6D2-418E-A82D-A046D64AC9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6710" y="3444002"/>
                <a:ext cx="697230" cy="369332"/>
              </a:xfrm>
              <a:prstGeom prst="rect">
                <a:avLst/>
              </a:prstGeom>
              <a:blipFill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E0705E0-145E-4C47-91AC-A7FC46193F95}"/>
                  </a:ext>
                </a:extLst>
              </p:cNvPr>
              <p:cNvSpPr txBox="1"/>
              <p:nvPr/>
            </p:nvSpPr>
            <p:spPr>
              <a:xfrm>
                <a:off x="10222230" y="5448062"/>
                <a:ext cx="6972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E0705E0-145E-4C47-91AC-A7FC46193F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2230" y="5448062"/>
                <a:ext cx="697230" cy="369332"/>
              </a:xfrm>
              <a:prstGeom prst="rect">
                <a:avLst/>
              </a:prstGeom>
              <a:blipFill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8B06E22-D727-48FE-984B-B16AAB9B6406}"/>
                  </a:ext>
                </a:extLst>
              </p:cNvPr>
              <p:cNvSpPr txBox="1"/>
              <p:nvPr/>
            </p:nvSpPr>
            <p:spPr>
              <a:xfrm>
                <a:off x="9942194" y="3436605"/>
                <a:ext cx="81343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8B06E22-D727-48FE-984B-B16AAB9B64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42194" y="3436605"/>
                <a:ext cx="813435" cy="369332"/>
              </a:xfrm>
              <a:prstGeom prst="rect">
                <a:avLst/>
              </a:prstGeom>
              <a:blipFill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0ADB7D6D-FC1E-46CF-84DF-3BD0FA675E80}"/>
              </a:ext>
            </a:extLst>
          </p:cNvPr>
          <p:cNvSpPr/>
          <p:nvPr/>
        </p:nvSpPr>
        <p:spPr>
          <a:xfrm>
            <a:off x="2583180" y="4389120"/>
            <a:ext cx="1658840" cy="12915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90C2B4-FAEA-4EB7-B16D-C1037A472115}"/>
              </a:ext>
            </a:extLst>
          </p:cNvPr>
          <p:cNvSpPr/>
          <p:nvPr/>
        </p:nvSpPr>
        <p:spPr>
          <a:xfrm>
            <a:off x="4309110" y="4389120"/>
            <a:ext cx="1760220" cy="12915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5572FB-F6AF-4812-96E6-F1029A47B8CD}"/>
              </a:ext>
            </a:extLst>
          </p:cNvPr>
          <p:cNvSpPr/>
          <p:nvPr/>
        </p:nvSpPr>
        <p:spPr>
          <a:xfrm>
            <a:off x="2543920" y="5583555"/>
            <a:ext cx="1296560" cy="12915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2CBB7-44CB-40B8-A6D1-8E84AADDE9F6}"/>
              </a:ext>
            </a:extLst>
          </p:cNvPr>
          <p:cNvSpPr/>
          <p:nvPr/>
        </p:nvSpPr>
        <p:spPr>
          <a:xfrm>
            <a:off x="3957430" y="5632728"/>
            <a:ext cx="1760220" cy="12915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9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>
            <a:extLst>
              <a:ext uri="{FF2B5EF4-FFF2-40B4-BE49-F238E27FC236}">
                <a16:creationId xmlns:a16="http://schemas.microsoft.com/office/drawing/2014/main" id="{4FD0B90C-665C-4524-BAF6-501F18372607}"/>
              </a:ext>
            </a:extLst>
          </p:cNvPr>
          <p:cNvSpPr/>
          <p:nvPr/>
        </p:nvSpPr>
        <p:spPr>
          <a:xfrm>
            <a:off x="2057400" y="4720590"/>
            <a:ext cx="868680" cy="27432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6D2B572-2C6F-4443-8F03-365BE43210C1}"/>
              </a:ext>
            </a:extLst>
          </p:cNvPr>
          <p:cNvSpPr/>
          <p:nvPr/>
        </p:nvSpPr>
        <p:spPr>
          <a:xfrm>
            <a:off x="1808798" y="5334646"/>
            <a:ext cx="1002982" cy="35682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D7DE5F2-545B-45E0-B790-7412B3174E98}"/>
              </a:ext>
            </a:extLst>
          </p:cNvPr>
          <p:cNvSpPr/>
          <p:nvPr/>
        </p:nvSpPr>
        <p:spPr>
          <a:xfrm>
            <a:off x="1861718" y="4779645"/>
            <a:ext cx="377190" cy="40004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8E99B42-D519-483B-9790-E8D1985DC827}"/>
              </a:ext>
            </a:extLst>
          </p:cNvPr>
          <p:cNvSpPr/>
          <p:nvPr/>
        </p:nvSpPr>
        <p:spPr>
          <a:xfrm>
            <a:off x="1263015" y="4782064"/>
            <a:ext cx="377190" cy="40004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9A3AB57-83BF-4169-B221-A2104D2D9616}"/>
              </a:ext>
            </a:extLst>
          </p:cNvPr>
          <p:cNvSpPr/>
          <p:nvPr/>
        </p:nvSpPr>
        <p:spPr>
          <a:xfrm>
            <a:off x="1074420" y="5331703"/>
            <a:ext cx="522923" cy="56402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E927123-C490-4A34-9D5F-F52C65916D8B}"/>
              </a:ext>
            </a:extLst>
          </p:cNvPr>
          <p:cNvSpPr/>
          <p:nvPr/>
        </p:nvSpPr>
        <p:spPr>
          <a:xfrm>
            <a:off x="1280160" y="2480310"/>
            <a:ext cx="377190" cy="40004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BC93AF2-1C5C-4FAC-99F0-B9C8D9CDCD19}"/>
              </a:ext>
            </a:extLst>
          </p:cNvPr>
          <p:cNvSpPr/>
          <p:nvPr/>
        </p:nvSpPr>
        <p:spPr>
          <a:xfrm>
            <a:off x="1301115" y="2996563"/>
            <a:ext cx="377190" cy="40004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54C3072-8773-4350-BF02-9A1A5C3E9774}"/>
              </a:ext>
            </a:extLst>
          </p:cNvPr>
          <p:cNvSpPr/>
          <p:nvPr/>
        </p:nvSpPr>
        <p:spPr>
          <a:xfrm>
            <a:off x="2360295" y="2639697"/>
            <a:ext cx="181508" cy="25113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73EA731-D657-41D0-9CE8-153730D00556}"/>
              </a:ext>
            </a:extLst>
          </p:cNvPr>
          <p:cNvSpPr/>
          <p:nvPr/>
        </p:nvSpPr>
        <p:spPr>
          <a:xfrm>
            <a:off x="2548890" y="2503170"/>
            <a:ext cx="377190" cy="31907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8126B09-2A07-4029-A493-296DDF8FBCDD}"/>
              </a:ext>
            </a:extLst>
          </p:cNvPr>
          <p:cNvSpPr/>
          <p:nvPr/>
        </p:nvSpPr>
        <p:spPr>
          <a:xfrm>
            <a:off x="1968931" y="3028159"/>
            <a:ext cx="345644" cy="36654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8F3E4F8-4B47-48B5-967D-50AD6BEA8740}"/>
                  </a:ext>
                </a:extLst>
              </p:cNvPr>
              <p:cNvSpPr txBox="1"/>
              <p:nvPr/>
            </p:nvSpPr>
            <p:spPr>
              <a:xfrm>
                <a:off x="434340" y="560070"/>
                <a:ext cx="4823460" cy="58470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Given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0" smtClean="0">
                                <a:latin typeface="Cambria Math" panose="02040503050406030204" pitchFamily="18" charset="0"/>
                              </a:rPr>
                              <m:t>𝐥𝐨𝐠</m:t>
                            </m:r>
                          </m:e>
                          <m:sub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𝒃</m:t>
                            </m:r>
                          </m:sub>
                        </m:sSub>
                      </m:fName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400" b="1" dirty="0"/>
                  <a:t> and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𝒈</m:t>
                    </m:r>
                    <m:d>
                      <m:d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endParaRPr lang="en-US" sz="2400" b="1" dirty="0"/>
              </a:p>
              <a:p>
                <a:r>
                  <a:rPr lang="en-US" sz="2400" b="1" dirty="0"/>
                  <a:t>…find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𝒈</m:t>
                        </m:r>
                        <m:d>
                          <m:d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b="1" dirty="0"/>
                  <a:t> and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𝒈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/>
              </a:p>
              <a:p>
                <a:endParaRPr lang="en-US" sz="24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2400" b="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 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n-US" sz="24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        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400" b="0" dirty="0"/>
              </a:p>
              <a:p>
                <a:pPr>
                  <a:lnSpc>
                    <a:spcPct val="150000"/>
                  </a:lnSpc>
                </a:pPr>
                <a:r>
                  <a:rPr lang="en-US" sz="2400" b="0" dirty="0"/>
                  <a:t>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en-US" sz="2400" b="0" dirty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   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US" sz="2400" dirty="0"/>
              </a:p>
              <a:p>
                <a:pPr>
                  <a:lnSpc>
                    <a:spcPct val="150000"/>
                  </a:lnSpc>
                </a:pPr>
                <a:r>
                  <a:rPr lang="en-US" sz="2400" b="0" dirty="0"/>
                  <a:t>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8F3E4F8-4B47-48B5-967D-50AD6BEA87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" y="560070"/>
                <a:ext cx="4823460" cy="5847050"/>
              </a:xfrm>
              <a:prstGeom prst="rect">
                <a:avLst/>
              </a:prstGeom>
              <a:blipFill>
                <a:blip r:embed="rId2"/>
                <a:stretch>
                  <a:fillRect l="-1894" t="-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9EEF1E0-13AA-4470-878B-82C43EBE6210}"/>
                  </a:ext>
                </a:extLst>
              </p:cNvPr>
              <p:cNvSpPr txBox="1"/>
              <p:nvPr/>
            </p:nvSpPr>
            <p:spPr>
              <a:xfrm>
                <a:off x="3886200" y="1725930"/>
                <a:ext cx="8012430" cy="44670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FF0000"/>
                    </a:solidFill>
                  </a:rPr>
                  <a:t>Write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 plugging 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2400" b="0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FF0000"/>
                    </a:solidFill>
                  </a:rPr>
                  <a:t>Rewrite as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</a:rPr>
                  <a:t> and fill in what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b="0" dirty="0">
                    <a:solidFill>
                      <a:srgbClr val="FF0000"/>
                    </a:solidFill>
                  </a:rPr>
                  <a:t>is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FF0000"/>
                    </a:solidFill>
                  </a:rPr>
                  <a:t>Rewrite in exponential form: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func>
                    <m:r>
                      <m:rPr>
                        <m:nor/>
                      </m:rPr>
                      <a:rPr lang="en-US" sz="2400" dirty="0">
                        <a:solidFill>
                          <a:srgbClr val="FF0000"/>
                        </a:solidFill>
                      </a:rPr>
                      <m:t>→</m:t>
                    </m:r>
                    <m:r>
                      <a:rPr lang="en-US" sz="2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2400" b="0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FF0000"/>
                    </a:solidFill>
                  </a:rPr>
                  <a:t>The statement can only be true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b="0" dirty="0">
                    <a:solidFill>
                      <a:srgbClr val="FF0000"/>
                    </a:solidFill>
                  </a:rPr>
                  <a:t>Write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</a:rPr>
                  <a:t> plugging 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2400" b="0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b="0" dirty="0">
                    <a:solidFill>
                      <a:srgbClr val="FF0000"/>
                    </a:solidFill>
                  </a:rPr>
                  <a:t>Rewrite as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</a:rPr>
                  <a:t> and fill in what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b="0" dirty="0">
                    <a:solidFill>
                      <a:srgbClr val="FF0000"/>
                    </a:solidFill>
                  </a:rPr>
                  <a:t> is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FF0000"/>
                    </a:solidFill>
                  </a:rPr>
                  <a:t>Rewrite in logarithmic form: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 →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func>
                  </m:oMath>
                </a14:m>
                <a:endParaRPr lang="en-US" sz="2400" b="0" dirty="0">
                  <a:solidFill>
                    <a:srgbClr val="FF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FF0000"/>
                    </a:solidFill>
                  </a:rPr>
                  <a:t>The statement can only be true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9EEF1E0-13AA-4470-878B-82C43EBE6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1725930"/>
                <a:ext cx="8012430" cy="4467057"/>
              </a:xfrm>
              <a:prstGeom prst="rect">
                <a:avLst/>
              </a:prstGeom>
              <a:blipFill>
                <a:blip r:embed="rId3"/>
                <a:stretch>
                  <a:fillRect l="-1218" b="-21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6E05AB2-F237-4757-994E-C1AA41691FF3}"/>
              </a:ext>
            </a:extLst>
          </p:cNvPr>
          <p:cNvCxnSpPr/>
          <p:nvPr/>
        </p:nvCxnSpPr>
        <p:spPr>
          <a:xfrm>
            <a:off x="640080" y="4034145"/>
            <a:ext cx="10035540" cy="0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E5951B-99DF-4662-9A4C-6E462A1ED135}"/>
                  </a:ext>
                </a:extLst>
              </p:cNvPr>
              <p:cNvSpPr txBox="1"/>
              <p:nvPr/>
            </p:nvSpPr>
            <p:spPr>
              <a:xfrm rot="1823780">
                <a:off x="7006589" y="1459805"/>
                <a:ext cx="5177790" cy="83099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This shows that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𝐲</m:t>
                    </m:r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>
                                <a:latin typeface="Cambria Math" panose="02040503050406030204" pitchFamily="18" charset="0"/>
                              </a:rPr>
                              <m:t>𝐥𝐨𝐠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𝒃</m:t>
                            </m:r>
                          </m:sub>
                        </m:sSub>
                      </m:fName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US" sz="2400" dirty="0"/>
                  <a:t> are inverses of each other!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E5951B-99DF-4662-9A4C-6E462A1ED1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23780">
                <a:off x="7006589" y="1459805"/>
                <a:ext cx="5177790" cy="830997"/>
              </a:xfrm>
              <a:prstGeom prst="rect">
                <a:avLst/>
              </a:prstGeom>
              <a:blipFill>
                <a:blip r:embed="rId4"/>
                <a:stretch>
                  <a:fillRect l="-2861" t="-2545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B55107F5-3086-47CA-AA56-F1FF906B5ED9}"/>
              </a:ext>
            </a:extLst>
          </p:cNvPr>
          <p:cNvSpPr/>
          <p:nvPr/>
        </p:nvSpPr>
        <p:spPr>
          <a:xfrm>
            <a:off x="1908810" y="1863090"/>
            <a:ext cx="1371600" cy="46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1E20D1-99CA-4B74-B2DB-869B99D1D037}"/>
              </a:ext>
            </a:extLst>
          </p:cNvPr>
          <p:cNvSpPr/>
          <p:nvPr/>
        </p:nvSpPr>
        <p:spPr>
          <a:xfrm>
            <a:off x="1908810" y="4171305"/>
            <a:ext cx="1371600" cy="46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1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12" grpId="0" animBg="1"/>
      <p:bldP spid="13" grpId="0" animBg="1"/>
      <p:bldP spid="14" grpId="0" animBg="1"/>
      <p:bldP spid="10" grpId="0" animBg="1"/>
      <p:bldP spid="11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>
            <a:extLst>
              <a:ext uri="{FF2B5EF4-FFF2-40B4-BE49-F238E27FC236}">
                <a16:creationId xmlns:a16="http://schemas.microsoft.com/office/drawing/2014/main" id="{6A365D69-DEC9-488A-AE08-ABBAB89C6113}"/>
              </a:ext>
            </a:extLst>
          </p:cNvPr>
          <p:cNvSpPr/>
          <p:nvPr/>
        </p:nvSpPr>
        <p:spPr>
          <a:xfrm>
            <a:off x="4128133" y="2770576"/>
            <a:ext cx="2089787" cy="83202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EE4CBF-FFDF-489D-8E58-33804322C390}"/>
              </a:ext>
            </a:extLst>
          </p:cNvPr>
          <p:cNvSpPr txBox="1"/>
          <p:nvPr/>
        </p:nvSpPr>
        <p:spPr>
          <a:xfrm>
            <a:off x="502920" y="662940"/>
            <a:ext cx="6160770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What does this mean?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If you see something in exponent form like this: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2892C6D-F5FB-4504-BB4A-98798C0A4B3D}"/>
                  </a:ext>
                </a:extLst>
              </p:cNvPr>
              <p:cNvSpPr txBox="1"/>
              <p:nvPr/>
            </p:nvSpPr>
            <p:spPr>
              <a:xfrm>
                <a:off x="3583305" y="2791283"/>
                <a:ext cx="2834640" cy="12496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7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7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func>
                            <m:funcPr>
                              <m:ctrlPr>
                                <a:rPr lang="en-US" sz="72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72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720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72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7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2892C6D-F5FB-4504-BB4A-98798C0A4B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3305" y="2791283"/>
                <a:ext cx="2834640" cy="12496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D0FDFA6-B39C-48B5-A322-9915CFB9C6ED}"/>
              </a:ext>
            </a:extLst>
          </p:cNvPr>
          <p:cNvSpPr txBox="1"/>
          <p:nvPr/>
        </p:nvSpPr>
        <p:spPr>
          <a:xfrm>
            <a:off x="5246370" y="2005044"/>
            <a:ext cx="2834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Log in the exponent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8CDBB6-192F-4D5E-9A3B-146EF15AD549}"/>
              </a:ext>
            </a:extLst>
          </p:cNvPr>
          <p:cNvSpPr txBox="1"/>
          <p:nvPr/>
        </p:nvSpPr>
        <p:spPr>
          <a:xfrm>
            <a:off x="3421380" y="4495839"/>
            <a:ext cx="38823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Both having the same base…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ADC1F71-1113-4008-BA0A-69BC7987FBA9}"/>
              </a:ext>
            </a:extLst>
          </p:cNvPr>
          <p:cNvCxnSpPr/>
          <p:nvPr/>
        </p:nvCxnSpPr>
        <p:spPr>
          <a:xfrm flipH="1" flipV="1">
            <a:off x="4103370" y="3863340"/>
            <a:ext cx="308610" cy="697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57123A4-2830-45C7-AC15-65B669396654}"/>
              </a:ext>
            </a:extLst>
          </p:cNvPr>
          <p:cNvCxnSpPr>
            <a:cxnSpLocks/>
          </p:cNvCxnSpPr>
          <p:nvPr/>
        </p:nvCxnSpPr>
        <p:spPr>
          <a:xfrm flipV="1">
            <a:off x="4549140" y="3623310"/>
            <a:ext cx="813435" cy="937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D4A6E22-AF01-45FD-AC2E-2EFA283280A1}"/>
              </a:ext>
            </a:extLst>
          </p:cNvPr>
          <p:cNvCxnSpPr>
            <a:cxnSpLocks/>
          </p:cNvCxnSpPr>
          <p:nvPr/>
        </p:nvCxnSpPr>
        <p:spPr>
          <a:xfrm flipH="1">
            <a:off x="5854064" y="2338598"/>
            <a:ext cx="727711" cy="468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0FE5B08-5AAB-495B-A168-32B451EC9145}"/>
                  </a:ext>
                </a:extLst>
              </p:cNvPr>
              <p:cNvSpPr txBox="1"/>
              <p:nvPr/>
            </p:nvSpPr>
            <p:spPr>
              <a:xfrm>
                <a:off x="502920" y="5292090"/>
                <a:ext cx="8241030" cy="1143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/>
                  <a:t>The answer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b="0" dirty="0"/>
              </a:p>
              <a:p>
                <a:pPr>
                  <a:lnSpc>
                    <a:spcPct val="150000"/>
                  </a:lnSpc>
                </a:pPr>
                <a:r>
                  <a:rPr lang="en-US" sz="2400" dirty="0"/>
                  <a:t>Why? 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0FE5B08-5AAB-495B-A168-32B451EC91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" y="5292090"/>
                <a:ext cx="8241030" cy="1143070"/>
              </a:xfrm>
              <a:prstGeom prst="rect">
                <a:avLst/>
              </a:prstGeom>
              <a:blipFill>
                <a:blip r:embed="rId3"/>
                <a:stretch>
                  <a:fillRect l="-1184" b="-111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D40D8F3-6011-4AB0-9866-2948F7A0B13B}"/>
                  </a:ext>
                </a:extLst>
              </p:cNvPr>
              <p:cNvSpPr txBox="1"/>
              <p:nvPr/>
            </p:nvSpPr>
            <p:spPr>
              <a:xfrm>
                <a:off x="8492490" y="3599479"/>
                <a:ext cx="1931670" cy="122495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/>
                  <a:t>Example: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func>
                            <m:func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40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18</m:t>
                              </m:r>
                            </m:e>
                          </m:func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D40D8F3-6011-4AB0-9866-2948F7A0B1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2490" y="3599479"/>
                <a:ext cx="1931670" cy="1224951"/>
              </a:xfrm>
              <a:prstGeom prst="rect">
                <a:avLst/>
              </a:prstGeom>
              <a:blipFill>
                <a:blip r:embed="rId4"/>
                <a:stretch>
                  <a:fillRect l="-4389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3A369CE-0E93-4A71-A1D9-F405253AEA2B}"/>
                  </a:ext>
                </a:extLst>
              </p:cNvPr>
              <p:cNvSpPr/>
              <p:nvPr/>
            </p:nvSpPr>
            <p:spPr>
              <a:xfrm>
                <a:off x="9756056" y="4280952"/>
                <a:ext cx="59343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18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3A369CE-0E93-4A71-A1D9-F405253AEA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6056" y="4280952"/>
                <a:ext cx="593432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>
            <a:extLst>
              <a:ext uri="{FF2B5EF4-FFF2-40B4-BE49-F238E27FC236}">
                <a16:creationId xmlns:a16="http://schemas.microsoft.com/office/drawing/2014/main" id="{FD2E3269-C6F3-4937-B9AE-7EB3A9198296}"/>
              </a:ext>
            </a:extLst>
          </p:cNvPr>
          <p:cNvSpPr/>
          <p:nvPr/>
        </p:nvSpPr>
        <p:spPr>
          <a:xfrm>
            <a:off x="8529826" y="4348699"/>
            <a:ext cx="251460" cy="3596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B468F51-38E4-409C-B13B-DFD37C025D7F}"/>
              </a:ext>
            </a:extLst>
          </p:cNvPr>
          <p:cNvSpPr/>
          <p:nvPr/>
        </p:nvSpPr>
        <p:spPr>
          <a:xfrm>
            <a:off x="9047396" y="4410599"/>
            <a:ext cx="153754" cy="18426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7C47D20-99A8-41C2-B7E8-E201CB6252CD}"/>
                  </a:ext>
                </a:extLst>
              </p:cNvPr>
              <p:cNvSpPr/>
              <p:nvPr/>
            </p:nvSpPr>
            <p:spPr>
              <a:xfrm>
                <a:off x="1369801" y="5948842"/>
                <a:ext cx="5775748" cy="5091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Because this is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/>
                  <a:t> from the prior slide. </a:t>
                </a: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37C47D20-99A8-41C2-B7E8-E201CB6252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9801" y="5948842"/>
                <a:ext cx="5775748" cy="509178"/>
              </a:xfrm>
              <a:prstGeom prst="rect">
                <a:avLst/>
              </a:prstGeom>
              <a:blipFill>
                <a:blip r:embed="rId6"/>
                <a:stretch>
                  <a:fillRect l="-1690" t="-3614" r="-634" b="-24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477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/>
      <p:bldP spid="5" grpId="0"/>
      <p:bldP spid="16" grpId="0" animBg="1"/>
      <p:bldP spid="18" grpId="0" animBg="1"/>
      <p:bldP spid="19" grpId="0" animBg="1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4117</TotalTime>
  <Words>695</Words>
  <Application>Microsoft Office PowerPoint</Application>
  <PresentationFormat>Widescreen</PresentationFormat>
  <Paragraphs>115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Zapf Dingbats ITC TT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Williams</dc:creator>
  <cp:lastModifiedBy>Thompson, Mikel</cp:lastModifiedBy>
  <cp:revision>254</cp:revision>
  <dcterms:created xsi:type="dcterms:W3CDTF">2018-01-02T19:57:38Z</dcterms:created>
  <dcterms:modified xsi:type="dcterms:W3CDTF">2021-04-13T16:48:46Z</dcterms:modified>
</cp:coreProperties>
</file>